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9" r:id="rId4"/>
    <p:sldId id="326" r:id="rId5"/>
    <p:sldId id="327" r:id="rId6"/>
    <p:sldId id="328" r:id="rId7"/>
    <p:sldId id="258" r:id="rId8"/>
    <p:sldId id="317" r:id="rId9"/>
    <p:sldId id="320" r:id="rId10"/>
    <p:sldId id="321" r:id="rId11"/>
    <p:sldId id="322" r:id="rId12"/>
    <p:sldId id="261" r:id="rId13"/>
    <p:sldId id="323" r:id="rId14"/>
    <p:sldId id="324" r:id="rId15"/>
    <p:sldId id="274" r:id="rId16"/>
    <p:sldId id="329" r:id="rId17"/>
    <p:sldId id="330"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315" r:id="rId40"/>
    <p:sldId id="283" r:id="rId41"/>
    <p:sldId id="275" r:id="rId42"/>
    <p:sldId id="333" r:id="rId43"/>
    <p:sldId id="332" r:id="rId44"/>
    <p:sldId id="284" r:id="rId45"/>
    <p:sldId id="334" r:id="rId46"/>
    <p:sldId id="335" r:id="rId47"/>
    <p:sldId id="336" r:id="rId48"/>
    <p:sldId id="343" r:id="rId49"/>
    <p:sldId id="338" r:id="rId50"/>
    <p:sldId id="339" r:id="rId51"/>
    <p:sldId id="340" r:id="rId52"/>
    <p:sldId id="341" r:id="rId53"/>
    <p:sldId id="342" r:id="rId54"/>
    <p:sldId id="281" r:id="rId55"/>
    <p:sldId id="314" r:id="rId56"/>
    <p:sldId id="306" r:id="rId57"/>
    <p:sldId id="344" r:id="rId58"/>
    <p:sldId id="345" r:id="rId59"/>
    <p:sldId id="337" r:id="rId60"/>
    <p:sldId id="30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1877" autoAdjust="0"/>
  </p:normalViewPr>
  <p:slideViewPr>
    <p:cSldViewPr snapToObjects="1">
      <p:cViewPr>
        <p:scale>
          <a:sx n="90" d="100"/>
          <a:sy n="90" d="100"/>
        </p:scale>
        <p:origin x="-2538" y="-588"/>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Time and Accuracy per Turn</a:t>
            </a:r>
          </a:p>
        </c:rich>
      </c:tx>
      <c:layout/>
      <c:overlay val="0"/>
    </c:title>
    <c:autoTitleDeleted val="0"/>
    <c:plotArea>
      <c:layout/>
      <c:lineChart>
        <c:grouping val="standard"/>
        <c:varyColors val="0"/>
        <c:ser>
          <c:idx val="1"/>
          <c:order val="0"/>
          <c:tx>
            <c:strRef>
              <c:f>Sheet1!$B$1</c:f>
              <c:strCache>
                <c:ptCount val="1"/>
                <c:pt idx="0">
                  <c:v>Time(sec)</c:v>
                </c:pt>
              </c:strCache>
            </c:strRef>
          </c:tx>
          <c:marker>
            <c:symbol val="none"/>
          </c:marker>
          <c:val>
            <c:numRef>
              <c:f>Sheet1!$B$2:$B$13</c:f>
              <c:numCache>
                <c:formatCode>0.00</c:formatCode>
                <c:ptCount val="12"/>
                <c:pt idx="0">
                  <c:v>78.489999999999995</c:v>
                </c:pt>
                <c:pt idx="1">
                  <c:v>73.39</c:v>
                </c:pt>
                <c:pt idx="2">
                  <c:v>68.45</c:v>
                </c:pt>
                <c:pt idx="3">
                  <c:v>47.79</c:v>
                </c:pt>
                <c:pt idx="4">
                  <c:v>68.73</c:v>
                </c:pt>
                <c:pt idx="5">
                  <c:v>51.56</c:v>
                </c:pt>
                <c:pt idx="6">
                  <c:v>44.67</c:v>
                </c:pt>
                <c:pt idx="7">
                  <c:v>70.91</c:v>
                </c:pt>
                <c:pt idx="8">
                  <c:v>82.23</c:v>
                </c:pt>
                <c:pt idx="9">
                  <c:v>52.61</c:v>
                </c:pt>
                <c:pt idx="10">
                  <c:v>33.979999999999997</c:v>
                </c:pt>
                <c:pt idx="11">
                  <c:v>34.72</c:v>
                </c:pt>
              </c:numCache>
            </c:numRef>
          </c:val>
          <c:smooth val="0"/>
        </c:ser>
        <c:ser>
          <c:idx val="2"/>
          <c:order val="1"/>
          <c:tx>
            <c:strRef>
              <c:f>Sheet1!$C$1</c:f>
              <c:strCache>
                <c:ptCount val="1"/>
                <c:pt idx="0">
                  <c:v>% Accuracy</c:v>
                </c:pt>
              </c:strCache>
            </c:strRef>
          </c:tx>
          <c:marker>
            <c:symbol val="none"/>
          </c:marker>
          <c:val>
            <c:numRef>
              <c:f>Sheet1!$C$2:$C$13</c:f>
              <c:numCache>
                <c:formatCode>General</c:formatCode>
                <c:ptCount val="12"/>
                <c:pt idx="0">
                  <c:v>100</c:v>
                </c:pt>
                <c:pt idx="1">
                  <c:v>60</c:v>
                </c:pt>
                <c:pt idx="2">
                  <c:v>90</c:v>
                </c:pt>
                <c:pt idx="3">
                  <c:v>90</c:v>
                </c:pt>
                <c:pt idx="4">
                  <c:v>70</c:v>
                </c:pt>
                <c:pt idx="5">
                  <c:v>80</c:v>
                </c:pt>
                <c:pt idx="6">
                  <c:v>60</c:v>
                </c:pt>
                <c:pt idx="7">
                  <c:v>90</c:v>
                </c:pt>
                <c:pt idx="8">
                  <c:v>40</c:v>
                </c:pt>
                <c:pt idx="9">
                  <c:v>90</c:v>
                </c:pt>
                <c:pt idx="10">
                  <c:v>70</c:v>
                </c:pt>
                <c:pt idx="11">
                  <c:v>90</c:v>
                </c:pt>
              </c:numCache>
            </c:numRef>
          </c:val>
          <c:smooth val="0"/>
        </c:ser>
        <c:dLbls>
          <c:showLegendKey val="0"/>
          <c:showVal val="0"/>
          <c:showCatName val="0"/>
          <c:showSerName val="0"/>
          <c:showPercent val="0"/>
          <c:showBubbleSize val="0"/>
        </c:dLbls>
        <c:marker val="1"/>
        <c:smooth val="0"/>
        <c:axId val="126670336"/>
        <c:axId val="126671872"/>
      </c:lineChart>
      <c:catAx>
        <c:axId val="126670336"/>
        <c:scaling>
          <c:orientation val="minMax"/>
        </c:scaling>
        <c:delete val="0"/>
        <c:axPos val="b"/>
        <c:numFmt formatCode="General" sourceLinked="1"/>
        <c:majorTickMark val="none"/>
        <c:minorTickMark val="none"/>
        <c:tickLblPos val="nextTo"/>
        <c:crossAx val="126671872"/>
        <c:crosses val="autoZero"/>
        <c:auto val="1"/>
        <c:lblAlgn val="ctr"/>
        <c:lblOffset val="0"/>
        <c:tickLblSkip val="2"/>
        <c:noMultiLvlLbl val="0"/>
      </c:catAx>
      <c:valAx>
        <c:axId val="126671872"/>
        <c:scaling>
          <c:orientation val="minMax"/>
          <c:max val="100"/>
          <c:min val="20"/>
        </c:scaling>
        <c:delete val="0"/>
        <c:axPos val="l"/>
        <c:majorGridlines/>
        <c:numFmt formatCode="0" sourceLinked="0"/>
        <c:majorTickMark val="none"/>
        <c:minorTickMark val="none"/>
        <c:tickLblPos val="nextTo"/>
        <c:crossAx val="126670336"/>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pPr>
            <a:r>
              <a:rPr lang="en-US" dirty="0" smtClean="0"/>
              <a:t>Percentage of correct responses</a:t>
            </a:r>
            <a:endParaRPr lang="en-US" dirty="0"/>
          </a:p>
        </c:rich>
      </c:tx>
      <c:layout/>
      <c:overlay val="0"/>
    </c:title>
    <c:autoTitleDeleted val="0"/>
    <c:plotArea>
      <c:layout/>
      <c:barChart>
        <c:barDir val="col"/>
        <c:grouping val="clustered"/>
        <c:varyColors val="0"/>
        <c:ser>
          <c:idx val="0"/>
          <c:order val="0"/>
          <c:tx>
            <c:strRef>
              <c:f>Sheet1!$B$1</c:f>
              <c:strCache>
                <c:ptCount val="1"/>
                <c:pt idx="0">
                  <c:v>Percent</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Sheet1!$B$2:$B$7</c:f>
              <c:numCache>
                <c:formatCode>General</c:formatCode>
                <c:ptCount val="6"/>
                <c:pt idx="0">
                  <c:v>0.75</c:v>
                </c:pt>
                <c:pt idx="1">
                  <c:v>0</c:v>
                </c:pt>
                <c:pt idx="2">
                  <c:v>1</c:v>
                </c:pt>
                <c:pt idx="3">
                  <c:v>0.33333299999999999</c:v>
                </c:pt>
                <c:pt idx="4">
                  <c:v>0.3333333</c:v>
                </c:pt>
              </c:numCache>
            </c:numRef>
          </c:val>
        </c:ser>
        <c:ser>
          <c:idx val="1"/>
          <c:order val="1"/>
          <c:tx>
            <c:strRef>
              <c:f>Sheet1!$C$1</c:f>
              <c:strCache>
                <c:ptCount val="1"/>
                <c:pt idx="0">
                  <c:v>Total</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Sheet1!$C$2:$C$7</c:f>
              <c:numCache>
                <c:formatCode>General</c:formatCode>
                <c:ptCount val="6"/>
                <c:pt idx="5">
                  <c:v>0.47</c:v>
                </c:pt>
              </c:numCache>
            </c:numRef>
          </c:val>
        </c:ser>
        <c:dLbls>
          <c:showLegendKey val="0"/>
          <c:showVal val="0"/>
          <c:showCatName val="0"/>
          <c:showSerName val="0"/>
          <c:showPercent val="0"/>
          <c:showBubbleSize val="0"/>
        </c:dLbls>
        <c:gapWidth val="150"/>
        <c:axId val="138099328"/>
        <c:axId val="138109312"/>
      </c:barChart>
      <c:catAx>
        <c:axId val="138099328"/>
        <c:scaling>
          <c:orientation val="minMax"/>
        </c:scaling>
        <c:delete val="0"/>
        <c:axPos val="b"/>
        <c:majorTickMark val="none"/>
        <c:minorTickMark val="none"/>
        <c:tickLblPos val="nextTo"/>
        <c:crossAx val="138109312"/>
        <c:crosses val="autoZero"/>
        <c:auto val="1"/>
        <c:lblAlgn val="ctr"/>
        <c:lblOffset val="100"/>
        <c:noMultiLvlLbl val="0"/>
      </c:catAx>
      <c:valAx>
        <c:axId val="138109312"/>
        <c:scaling>
          <c:orientation val="minMax"/>
          <c:max val="1"/>
        </c:scaling>
        <c:delete val="0"/>
        <c:axPos val="l"/>
        <c:majorGridlines/>
        <c:numFmt formatCode="0.00%" sourceLinked="0"/>
        <c:majorTickMark val="none"/>
        <c:minorTickMark val="none"/>
        <c:tickLblPos val="nextTo"/>
        <c:crossAx val="138099328"/>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26-Oct-14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16</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44</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47</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52</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26-Oct-14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26-Oct-14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26-Oct-14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26-Oct-14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26-Oct-14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26-Oct-14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26-Oct-14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26-Oct-14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26-Oct-14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26-Oct-14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26-Oct-14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26-Oct-14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G"/><Relationship Id="rId9" Type="http://schemas.openxmlformats.org/officeDocument/2006/relationships/image" Target="../media/image73.JPG"/></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4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1.jpeg"/><Relationship Id="rId5" Type="http://schemas.microsoft.com/office/2007/relationships/hdphoto" Target="../media/hdphoto1.wdp"/><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399229"/>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 Proximity sensing:</a:t>
            </a:r>
            <a:endParaRPr lang="en-US" sz="1100" dirty="0">
              <a:latin typeface="Anime Ace 2.0 BB" pitchFamily="50" charset="0"/>
            </a:endParaRPr>
          </a:p>
          <a:p>
            <a:r>
              <a:rPr lang="en-US" sz="1100" dirty="0" smtClean="0">
                <a:latin typeface="Anime Ace 2.0 BB" pitchFamily="50" charset="0"/>
              </a:rPr>
              <a:t>Artificial experience with High redundancy</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 Temperature sensing:</a:t>
            </a:r>
            <a:endParaRPr lang="en-US" sz="1100" dirty="0">
              <a:latin typeface="Anime Ace 2.0 BB" pitchFamily="50" charset="0"/>
            </a:endParaRPr>
          </a:p>
          <a:p>
            <a:r>
              <a:rPr lang="en-US" sz="1100" dirty="0" smtClean="0">
                <a:latin typeface="Anime Ace 2.0 BB" pitchFamily="50" charset="0"/>
              </a:rPr>
              <a:t>Artificial sensory experience with no redundancy</a:t>
            </a:r>
            <a:endParaRPr lang="en-US" sz="1100" dirty="0">
              <a:latin typeface="Anime Ace 2.0 BB" pitchFamily="50" charset="0"/>
            </a:endParaRP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ii Mobile sensors:</a:t>
            </a:r>
            <a:endParaRPr lang="en-US" sz="11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context</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605" t="10991" r="13134" b="27957"/>
          <a:stretch/>
        </p:blipFill>
        <p:spPr>
          <a:xfrm>
            <a:off x="4553939" y="5393666"/>
            <a:ext cx="2438400"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7122460" y="4930798"/>
            <a:ext cx="1903007" cy="1834467"/>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4763" r="5253" b="22336"/>
          <a:stretch/>
        </p:blipFill>
        <p:spPr>
          <a:xfrm>
            <a:off x="7122460" y="3431432"/>
            <a:ext cx="1903008" cy="1369168"/>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429000"/>
            <a:ext cx="2438400" cy="1828800"/>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753932" y="4411333"/>
            <a:ext cx="1636913" cy="2353933"/>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429000"/>
            <a:ext cx="2502200" cy="3336266"/>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6" y="118533"/>
            <a:ext cx="2743201" cy="3200400"/>
          </a:xfrm>
          <a:prstGeom prst="rect">
            <a:avLst/>
          </a:prstGeom>
          <a:ln w="28575">
            <a:solidFill>
              <a:schemeClr val="tx1"/>
            </a:solidFill>
          </a:ln>
        </p:spPr>
      </p:pic>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16415" t="3092" r="17120" b="8229"/>
          <a:stretch/>
        </p:blipFill>
        <p:spPr>
          <a:xfrm>
            <a:off x="2971800" y="114300"/>
            <a:ext cx="3198283"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19327" y="3565141"/>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3053751" y="2628900"/>
            <a:ext cx="174684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5829300" y="2740920"/>
            <a:ext cx="1485900" cy="376123"/>
          </a:xfrm>
          <a:prstGeom prst="wedgeEllipseCallout">
            <a:avLst>
              <a:gd name="adj1" fmla="val -72885"/>
              <a:gd name="adj2" fmla="val -337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90534" y="4930799"/>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658100" y="1828800"/>
            <a:ext cx="1485900" cy="376123"/>
          </a:xfrm>
          <a:prstGeom prst="wedgeEllipseCallout">
            <a:avLst>
              <a:gd name="adj1" fmla="val 27550"/>
              <a:gd name="adj2" fmla="val -1977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
        <p:nvSpPr>
          <p:cNvPr id="19" name="Oval Callout 18"/>
          <p:cNvSpPr/>
          <p:nvPr/>
        </p:nvSpPr>
        <p:spPr>
          <a:xfrm flipH="1">
            <a:off x="7429500" y="228600"/>
            <a:ext cx="1485900" cy="457200"/>
          </a:xfrm>
          <a:prstGeom prst="wedgeEllipseCallout">
            <a:avLst>
              <a:gd name="adj1" fmla="val 59480"/>
              <a:gd name="adj2" fmla="val 108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Power and </a:t>
            </a:r>
            <a:r>
              <a:rPr lang="en-US" sz="1100" dirty="0" err="1" smtClean="0">
                <a:solidFill>
                  <a:schemeClr val="tx1"/>
                </a:solidFill>
                <a:latin typeface="Anime Ace 2.0 BB" pitchFamily="50" charset="0"/>
              </a:rPr>
              <a:t>ioio</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one</a:t>
            </a:r>
            <a:endParaRPr lang="en-US" sz="2000" dirty="0">
              <a:latin typeface="Anime Ace 2.0 BB" pitchFamily="50" charset="0"/>
            </a:endParaRPr>
          </a:p>
        </p:txBody>
      </p:sp>
      <p:sp>
        <p:nvSpPr>
          <p:cNvPr id="9" name="TextBox 8"/>
          <p:cNvSpPr txBox="1"/>
          <p:nvPr/>
        </p:nvSpPr>
        <p:spPr>
          <a:xfrm>
            <a:off x="1714500" y="2857500"/>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7"/>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7"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two</a:t>
            </a:r>
            <a:endParaRPr lang="en-US" sz="2000" dirty="0">
              <a:latin typeface="Anime Ace 2.0 BB" pitchFamily="50"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50" y="3543300"/>
            <a:ext cx="455172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78998" y="2833777"/>
            <a:ext cx="82490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circle</a:t>
            </a:r>
            <a:endParaRPr lang="en-US" sz="1100" dirty="0">
              <a:latin typeface="Anime Ace 2.0 BB" pitchFamily="50" charset="0"/>
            </a:endParaRPr>
          </a:p>
        </p:txBody>
      </p:sp>
      <p:sp>
        <p:nvSpPr>
          <p:cNvPr id="10" name="TextBox 9"/>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rectangle</a:t>
            </a:r>
            <a:endParaRPr lang="en-US" sz="1100" dirty="0">
              <a:latin typeface="Anime Ace 2.0 BB" pitchFamily="50" charset="0"/>
            </a:endParaRPr>
          </a:p>
        </p:txBody>
      </p:sp>
      <p:sp>
        <p:nvSpPr>
          <p:cNvPr id="11" name="TextBox 10"/>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triangle</a:t>
            </a:r>
            <a:endParaRPr lang="en-US" sz="1100" dirty="0">
              <a:latin typeface="Anime Ace 2.0 BB" pitchFamily="50" charset="0"/>
            </a:endParaRPr>
          </a:p>
        </p:txBody>
      </p:sp>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898"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three</a:t>
            </a:r>
            <a:endParaRPr lang="en-US" sz="2000" dirty="0">
              <a:latin typeface="Anime Ace 2.0 BB" pitchFamily="50"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0"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78998" y="2833777"/>
            <a:ext cx="96400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sphere</a:t>
            </a:r>
            <a:endParaRPr lang="en-US" sz="1100" dirty="0">
              <a:latin typeface="Anime Ace 2.0 BB" pitchFamily="50" charset="0"/>
            </a:endParaRPr>
          </a:p>
        </p:txBody>
      </p:sp>
      <p:sp>
        <p:nvSpPr>
          <p:cNvPr id="12" name="TextBox 11"/>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cube</a:t>
            </a:r>
            <a:endParaRPr lang="en-US" sz="1100" dirty="0">
              <a:latin typeface="Anime Ace 2.0 BB" pitchFamily="50" charset="0"/>
            </a:endParaRPr>
          </a:p>
        </p:txBody>
      </p:sp>
      <p:sp>
        <p:nvSpPr>
          <p:cNvPr id="13" name="TextBox 12"/>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prism</a:t>
            </a:r>
            <a:endParaRPr lang="en-US" sz="1100" dirty="0">
              <a:latin typeface="Anime Ace 2.0 BB" pitchFamily="50" charset="0"/>
            </a:endParaRPr>
          </a:p>
        </p:txBody>
      </p:sp>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PhDThesis\images\IMG_00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386" b="21077"/>
          <a:stretch/>
        </p:blipFill>
        <p:spPr bwMode="auto">
          <a:xfrm>
            <a:off x="3062533" y="114300"/>
            <a:ext cx="596508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368116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Outward IR sensor on the forehead</a:t>
            </a:r>
          </a:p>
        </p:txBody>
      </p:sp>
      <p:sp>
        <p:nvSpPr>
          <p:cNvPr id="17" name="TextBox 16"/>
          <p:cNvSpPr txBox="1"/>
          <p:nvPr/>
        </p:nvSpPr>
        <p:spPr>
          <a:xfrm>
            <a:off x="6743700" y="2514600"/>
            <a:ext cx="21717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 creates feedback on the forehead</a:t>
            </a:r>
          </a:p>
        </p:txBody>
      </p:sp>
      <p:sp>
        <p:nvSpPr>
          <p:cNvPr id="18" name="TextBox 17"/>
          <p:cNvSpPr txBox="1"/>
          <p:nvPr/>
        </p:nvSpPr>
        <p:spPr>
          <a:xfrm>
            <a:off x="377930" y="3700298"/>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are asked to identify which </a:t>
            </a:r>
            <a:r>
              <a:rPr lang="en-US" sz="1100" dirty="0" err="1" smtClean="0">
                <a:latin typeface="Anime Ace 2.0 BB" pitchFamily="50" charset="0"/>
              </a:rPr>
              <a:t>peltier</a:t>
            </a:r>
            <a:r>
              <a:rPr lang="en-US" sz="1100" dirty="0" smtClean="0">
                <a:latin typeface="Anime Ace 2.0 BB" pitchFamily="50" charset="0"/>
              </a:rPr>
              <a:t> device is warm.</a:t>
            </a:r>
          </a:p>
        </p:txBody>
      </p:sp>
      <p:sp>
        <p:nvSpPr>
          <p:cNvPr id="20" name="TextBox 19"/>
          <p:cNvSpPr txBox="1"/>
          <p:nvPr/>
        </p:nvSpPr>
        <p:spPr>
          <a:xfrm>
            <a:off x="6057900" y="4403157"/>
            <a:ext cx="215316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done 12 times, 6 times with visual feedback.</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
        <p:nvSpPr>
          <p:cNvPr id="2" name="TextBox 1"/>
          <p:cNvSpPr txBox="1"/>
          <p:nvPr/>
        </p:nvSpPr>
        <p:spPr>
          <a:xfrm>
            <a:off x="1143000" y="4572000"/>
            <a:ext cx="2514600" cy="646331"/>
          </a:xfrm>
          <a:prstGeom prst="rect">
            <a:avLst/>
          </a:prstGeom>
          <a:noFill/>
        </p:spPr>
        <p:txBody>
          <a:bodyPr wrap="square" rtlCol="0">
            <a:spAutoFit/>
          </a:bodyPr>
          <a:lstStyle/>
          <a:p>
            <a:r>
              <a:rPr lang="en-US" dirty="0" smtClean="0"/>
              <a:t>Picture of someone wearing the headband</a:t>
            </a:r>
            <a:endParaRPr lang="en-US" dirty="0"/>
          </a:p>
        </p:txBody>
      </p:sp>
      <p:sp>
        <p:nvSpPr>
          <p:cNvPr id="3" name="TextBox 2"/>
          <p:cNvSpPr txBox="1"/>
          <p:nvPr/>
        </p:nvSpPr>
        <p:spPr>
          <a:xfrm>
            <a:off x="5029200" y="3771900"/>
            <a:ext cx="2800350" cy="646331"/>
          </a:xfrm>
          <a:prstGeom prst="rect">
            <a:avLst/>
          </a:prstGeom>
          <a:noFill/>
        </p:spPr>
        <p:txBody>
          <a:bodyPr wrap="square" rtlCol="0">
            <a:spAutoFit/>
          </a:bodyPr>
          <a:lstStyle/>
          <a:p>
            <a:r>
              <a:rPr lang="en-US" dirty="0" smtClean="0"/>
              <a:t>Picture of the </a:t>
            </a:r>
            <a:r>
              <a:rPr lang="en-US" dirty="0" err="1" smtClean="0"/>
              <a:t>peltier</a:t>
            </a:r>
            <a:r>
              <a:rPr lang="en-US" dirty="0" smtClean="0"/>
              <a:t> devices</a:t>
            </a:r>
            <a:endParaRPr lang="en-US" dirty="0"/>
          </a:p>
        </p:txBody>
      </p:sp>
      <p:sp>
        <p:nvSpPr>
          <p:cNvPr id="4" name="TextBox 3"/>
          <p:cNvSpPr txBox="1"/>
          <p:nvPr/>
        </p:nvSpPr>
        <p:spPr>
          <a:xfrm>
            <a:off x="5943600" y="5372100"/>
            <a:ext cx="2743200" cy="646331"/>
          </a:xfrm>
          <a:prstGeom prst="rect">
            <a:avLst/>
          </a:prstGeom>
          <a:noFill/>
        </p:spPr>
        <p:txBody>
          <a:bodyPr wrap="square" rtlCol="0">
            <a:spAutoFit/>
          </a:bodyPr>
          <a:lstStyle/>
          <a:p>
            <a:r>
              <a:rPr lang="en-US" dirty="0" smtClean="0"/>
              <a:t>Picture of the test as it goes</a:t>
            </a:r>
            <a:endParaRPr lang="en-US" dirty="0"/>
          </a:p>
        </p:txBody>
      </p:sp>
      <p:sp>
        <p:nvSpPr>
          <p:cNvPr id="5" name="TextBox 4"/>
          <p:cNvSpPr txBox="1"/>
          <p:nvPr/>
        </p:nvSpPr>
        <p:spPr>
          <a:xfrm>
            <a:off x="2171700" y="5600700"/>
            <a:ext cx="2514600" cy="646331"/>
          </a:xfrm>
          <a:prstGeom prst="rect">
            <a:avLst/>
          </a:prstGeom>
          <a:noFill/>
        </p:spPr>
        <p:txBody>
          <a:bodyPr wrap="square" rtlCol="0">
            <a:spAutoFit/>
          </a:bodyPr>
          <a:lstStyle/>
          <a:p>
            <a:r>
              <a:rPr lang="en-US" dirty="0" smtClean="0"/>
              <a:t>Picture of UI with and without feedback</a:t>
            </a:r>
            <a:endParaRPr lang="en-US" dirty="0"/>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288536656"/>
              </p:ext>
            </p:extLst>
          </p:nvPr>
        </p:nvGraphicFramePr>
        <p:xfrm>
          <a:off x="914400" y="1143000"/>
          <a:ext cx="7315200" cy="3771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1373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54407535"/>
              </p:ext>
            </p:extLst>
          </p:nvPr>
        </p:nvGraphicFramePr>
        <p:xfrm>
          <a:off x="5257800" y="4392223"/>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last 6 turns,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dirty="0">
                          <a:effectLst/>
                        </a:rPr>
                        <a:t>Feedback first</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66.67</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50.22</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83.33%</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78567166"/>
              </p:ext>
            </p:extLst>
          </p:nvPr>
        </p:nvGraphicFramePr>
        <p:xfrm>
          <a:off x="571500" y="1837182"/>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62.01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72.22</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54.39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85.42</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6096687"/>
              </p:ext>
            </p:extLst>
          </p:nvPr>
        </p:nvGraphicFramePr>
        <p:xfrm>
          <a:off x="5257800" y="1714500"/>
          <a:ext cx="3437889" cy="1517142"/>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no feedback portion,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64.86</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dirty="0">
                          <a:effectLst/>
                        </a:rPr>
                        <a:t>Feedback Second</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62.82</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87.50</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99151953"/>
              </p:ext>
            </p:extLst>
          </p:nvPr>
        </p:nvGraphicFramePr>
        <p:xfrm>
          <a:off x="571500" y="4392223"/>
          <a:ext cx="3437889" cy="1050290"/>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Average time of feedback Vs no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57.99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80</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No Feedback</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59.93</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75</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290680656"/>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PhDThesis\images\IMG_0014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85" t="13438" r="11283" b="14655"/>
          <a:stretch/>
        </p:blipFill>
        <p:spPr bwMode="auto">
          <a:xfrm rot="5400000">
            <a:off x="2751652" y="332290"/>
            <a:ext cx="3983595" cy="35433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2142"/>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430981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Baseball cap equipped with a transducer…</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iii:</a:t>
            </a:r>
          </a:p>
          <a:p>
            <a:pPr algn="ctr"/>
            <a:r>
              <a:rPr lang="en-US" sz="2000" dirty="0" smtClean="0">
                <a:latin typeface="Anime Ace 2.0 BB" pitchFamily="50" charset="0"/>
              </a:rPr>
              <a:t>Cell sensors</a:t>
            </a:r>
            <a:endParaRPr lang="en-US" sz="2000" dirty="0">
              <a:latin typeface="Anime Ace 2.0 BB" pitchFamily="50" charset="0"/>
            </a:endParaRPr>
          </a:p>
        </p:txBody>
      </p:sp>
      <p:sp>
        <p:nvSpPr>
          <p:cNvPr id="22" name="TextBox 21"/>
          <p:cNvSpPr txBox="1"/>
          <p:nvPr/>
        </p:nvSpPr>
        <p:spPr>
          <a:xfrm>
            <a:off x="4626261" y="3097098"/>
            <a:ext cx="33294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that responds to the sensors in the mobile device.</a:t>
            </a:r>
          </a:p>
        </p:txBody>
      </p:sp>
      <p:sp>
        <p:nvSpPr>
          <p:cNvPr id="24" name="TextBox 23"/>
          <p:cNvSpPr txBox="1"/>
          <p:nvPr/>
        </p:nvSpPr>
        <p:spPr>
          <a:xfrm>
            <a:off x="4457700" y="5715000"/>
            <a:ext cx="3543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figure out what their artificial sense was responding to.</a:t>
            </a:r>
          </a:p>
        </p:txBody>
      </p:sp>
      <p:sp>
        <p:nvSpPr>
          <p:cNvPr id="25" name="TextBox 24"/>
          <p:cNvSpPr txBox="1"/>
          <p:nvPr/>
        </p:nvSpPr>
        <p:spPr>
          <a:xfrm>
            <a:off x="285750" y="3771900"/>
            <a:ext cx="23431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15 minutes to explore the lab…</a:t>
            </a:r>
          </a:p>
        </p:txBody>
      </p:sp>
      <p:pic>
        <p:nvPicPr>
          <p:cNvPr id="11" name="Picture 2" descr="C:\Users\TitoAlfaro\Documents\PhDThesis\images\IMG_0014 (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029" t="11590" r="36720" b="52537"/>
          <a:stretch/>
        </p:blipFill>
        <p:spPr bwMode="auto">
          <a:xfrm rot="5400000">
            <a:off x="6455276" y="257545"/>
            <a:ext cx="2631057" cy="234025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Oval Callout 11"/>
          <p:cNvSpPr/>
          <p:nvPr/>
        </p:nvSpPr>
        <p:spPr>
          <a:xfrm flipH="1">
            <a:off x="6600677" y="2555139"/>
            <a:ext cx="1943100" cy="376123"/>
          </a:xfrm>
          <a:prstGeom prst="wedgeEllipseCallout">
            <a:avLst>
              <a:gd name="adj1" fmla="val -37814"/>
              <a:gd name="adj2" fmla="val -1472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transducer</a:t>
            </a:r>
            <a:endParaRPr lang="en-US" sz="1100" dirty="0">
              <a:solidFill>
                <a:schemeClr val="tx1"/>
              </a:solidFill>
              <a:latin typeface="Anime Ace 2.0 BB" pitchFamily="50" charset="0"/>
            </a:endParaRPr>
          </a:p>
        </p:txBody>
      </p:sp>
      <p:sp>
        <p:nvSpPr>
          <p:cNvPr id="2" name="TextBox 1"/>
          <p:cNvSpPr txBox="1"/>
          <p:nvPr/>
        </p:nvSpPr>
        <p:spPr>
          <a:xfrm>
            <a:off x="457200" y="4686300"/>
            <a:ext cx="2628900" cy="369332"/>
          </a:xfrm>
          <a:prstGeom prst="rect">
            <a:avLst/>
          </a:prstGeom>
          <a:noFill/>
        </p:spPr>
        <p:txBody>
          <a:bodyPr wrap="square" rtlCol="0">
            <a:spAutoFit/>
          </a:bodyPr>
          <a:lstStyle/>
          <a:p>
            <a:r>
              <a:rPr lang="en-US" dirty="0" smtClean="0"/>
              <a:t>Picture of person with hat</a:t>
            </a:r>
            <a:endParaRPr lang="en-US" dirty="0"/>
          </a:p>
        </p:txBody>
      </p:sp>
      <p:sp>
        <p:nvSpPr>
          <p:cNvPr id="3" name="TextBox 2"/>
          <p:cNvSpPr txBox="1"/>
          <p:nvPr/>
        </p:nvSpPr>
        <p:spPr>
          <a:xfrm>
            <a:off x="5372100" y="4572000"/>
            <a:ext cx="2857500" cy="646331"/>
          </a:xfrm>
          <a:prstGeom prst="rect">
            <a:avLst/>
          </a:prstGeom>
          <a:noFill/>
        </p:spPr>
        <p:txBody>
          <a:bodyPr wrap="square" rtlCol="0">
            <a:spAutoFit/>
          </a:bodyPr>
          <a:lstStyle/>
          <a:p>
            <a:r>
              <a:rPr lang="en-US" dirty="0" smtClean="0"/>
              <a:t>Picture of person walking around the lab</a:t>
            </a:r>
            <a:endParaRPr lang="en-US" dirty="0"/>
          </a:p>
        </p:txBody>
      </p:sp>
    </p:spTree>
    <p:extLst>
      <p:ext uri="{BB962C8B-B14F-4D97-AF65-F5344CB8AC3E}">
        <p14:creationId xmlns:p14="http://schemas.microsoft.com/office/powerpoint/2010/main" val="372847474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third user study</a:t>
            </a:r>
            <a:endParaRPr lang="en-US" sz="2000" dirty="0">
              <a:latin typeface="Anime Ace 2.0 BB" pitchFamily="50" charset="0"/>
            </a:endParaRPr>
          </a:p>
        </p:txBody>
      </p:sp>
      <p:graphicFrame>
        <p:nvGraphicFramePr>
          <p:cNvPr id="10" name="Chart 9"/>
          <p:cNvGraphicFramePr/>
          <p:nvPr>
            <p:extLst>
              <p:ext uri="{D42A27DB-BD31-4B8C-83A1-F6EECF244321}">
                <p14:modId xmlns:p14="http://schemas.microsoft.com/office/powerpoint/2010/main" val="621229855"/>
              </p:ext>
            </p:extLst>
          </p:nvPr>
        </p:nvGraphicFramePr>
        <p:xfrm>
          <a:off x="914400" y="1028700"/>
          <a:ext cx="73152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19175914"/>
              </p:ext>
            </p:extLst>
          </p:nvPr>
        </p:nvGraphicFramePr>
        <p:xfrm>
          <a:off x="1984375" y="4686300"/>
          <a:ext cx="5175250" cy="1417320"/>
        </p:xfrm>
        <a:graphic>
          <a:graphicData uri="http://schemas.openxmlformats.org/drawingml/2006/table">
            <a:tbl>
              <a:tblPr firstRow="1" firstCol="1" bandRow="1">
                <a:tableStyleId>{0505E3EF-67EA-436B-97B2-0124C06EBD24}</a:tableStyleId>
              </a:tblPr>
              <a:tblGrid>
                <a:gridCol w="1611630"/>
                <a:gridCol w="3563620"/>
              </a:tblGrid>
              <a:tr h="365760">
                <a:tc gridSpan="2">
                  <a:txBody>
                    <a:bodyPr/>
                    <a:lstStyle/>
                    <a:p>
                      <a:pPr marL="0" marR="0" algn="ctr">
                        <a:lnSpc>
                          <a:spcPct val="115000"/>
                        </a:lnSpc>
                        <a:spcBef>
                          <a:spcPts val="0"/>
                        </a:spcBef>
                        <a:spcAft>
                          <a:spcPts val="0"/>
                        </a:spcAft>
                      </a:pPr>
                      <a:r>
                        <a:rPr lang="en-US" sz="1600" dirty="0">
                          <a:effectLst/>
                        </a:rPr>
                        <a:t>The wrong responses</a:t>
                      </a:r>
                      <a:endParaRPr lang="en-US" sz="1200" dirty="0">
                        <a:effectLst/>
                        <a:latin typeface="Calibri"/>
                        <a:ea typeface="Times New Roman"/>
                        <a:cs typeface="Times New Roman"/>
                      </a:endParaRPr>
                    </a:p>
                  </a:txBody>
                  <a:tcPr marL="68580" marR="68580" marT="0" marB="0" anchor="ctr"/>
                </a:tc>
                <a:tc hMerge="1">
                  <a:txBody>
                    <a:bodyPr/>
                    <a:lstStyle/>
                    <a:p>
                      <a:endParaRPr lang="en-US"/>
                    </a:p>
                  </a:txBody>
                  <a:tcPr/>
                </a:tc>
              </a:tr>
              <a:tr h="0">
                <a:tc>
                  <a:txBody>
                    <a:bodyPr/>
                    <a:lstStyle/>
                    <a:p>
                      <a:pPr marL="0" marR="0" algn="ctr">
                        <a:lnSpc>
                          <a:spcPct val="115000"/>
                        </a:lnSpc>
                        <a:spcBef>
                          <a:spcPts val="0"/>
                        </a:spcBef>
                        <a:spcAft>
                          <a:spcPts val="0"/>
                        </a:spcAft>
                      </a:pPr>
                      <a:r>
                        <a:rPr lang="en-US" sz="1200">
                          <a:effectLst/>
                        </a:rPr>
                        <a:t>Sensor </a:t>
                      </a:r>
                      <a:endParaRPr lang="en-US" sz="120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a:effectLst/>
                        </a:rPr>
                        <a:t>Response</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Sound</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Wind or weather related</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Pressure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Has to do with the stairs. Shape, Distance or Materials</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Temperature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No Idea</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dirty="0">
                          <a:effectLst/>
                        </a:rPr>
                        <a:t>Accelerometer</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Screens or Bluish light</a:t>
                      </a:r>
                      <a:endParaRPr lang="en-US" sz="1200" dirty="0">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329774370"/>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Smell Explorations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Other Studies</a:t>
            </a:r>
            <a:endParaRPr lang="en-US" sz="2000" dirty="0">
              <a:latin typeface="Anime Ace 2.0 BB" pitchFamily="50" charset="0"/>
            </a:endParaRPr>
          </a:p>
        </p:txBody>
      </p:sp>
      <p:sp>
        <p:nvSpPr>
          <p:cNvPr id="13" name="TextBox 12"/>
          <p:cNvSpPr txBox="1"/>
          <p:nvPr/>
        </p:nvSpPr>
        <p:spPr>
          <a:xfrm>
            <a:off x="342900" y="2785838"/>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gaming Scenario</a:t>
            </a:r>
            <a:endParaRPr lang="en-US" sz="1100" dirty="0">
              <a:latin typeface="Anime Ace 2.0 BB" pitchFamily="50" charset="0"/>
            </a:endParaRPr>
          </a:p>
        </p:txBody>
      </p:sp>
      <p:sp>
        <p:nvSpPr>
          <p:cNvPr id="14" name="TextBox 13"/>
          <p:cNvSpPr txBox="1"/>
          <p:nvPr/>
        </p:nvSpPr>
        <p:spPr>
          <a:xfrm>
            <a:off x="342900" y="3857176"/>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Temperature as output</a:t>
            </a:r>
            <a:endParaRPr lang="en-US" sz="1100" dirty="0">
              <a:latin typeface="Anime Ace 2.0 BB" pitchFamily="50" charset="0"/>
            </a:endParaRPr>
          </a:p>
        </p:txBody>
      </p:sp>
    </p:spTree>
    <p:extLst>
      <p:ext uri="{BB962C8B-B14F-4D97-AF65-F5344CB8AC3E}">
        <p14:creationId xmlns:p14="http://schemas.microsoft.com/office/powerpoint/2010/main" val="328679254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943" y="114300"/>
            <a:ext cx="5257800" cy="52578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54971"/>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 off-the-shelf automatic air freshener</a:t>
            </a:r>
            <a:endParaRPr lang="en-US" sz="1100" dirty="0">
              <a:latin typeface="Anime Ace 2.0 BB" pitchFamily="50" charset="0"/>
            </a:endParaRPr>
          </a:p>
        </p:txBody>
      </p:sp>
      <p:sp>
        <p:nvSpPr>
          <p:cNvPr id="5" name="TextBox 4"/>
          <p:cNvSpPr txBox="1"/>
          <p:nvPr/>
        </p:nvSpPr>
        <p:spPr>
          <a:xfrm>
            <a:off x="190334" y="1006614"/>
            <a:ext cx="2591131"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a:t>
            </a:r>
          </a:p>
          <a:p>
            <a:pPr algn="ctr"/>
            <a:r>
              <a:rPr lang="en-US" sz="2000" dirty="0" err="1" smtClean="0">
                <a:latin typeface="Anime Ace 2.0 BB" pitchFamily="50" charset="0"/>
              </a:rPr>
              <a:t>foodcam</a:t>
            </a:r>
            <a:endParaRPr lang="en-US" sz="2000" dirty="0">
              <a:latin typeface="Anime Ace 2.0 BB" pitchFamily="50" charset="0"/>
            </a:endParaRPr>
          </a:p>
        </p:txBody>
      </p:sp>
      <p:sp>
        <p:nvSpPr>
          <p:cNvPr id="19" name="TextBox 18"/>
          <p:cNvSpPr txBox="1"/>
          <p:nvPr/>
        </p:nvSpPr>
        <p:spPr>
          <a:xfrm>
            <a:off x="6286500" y="46863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Is modified to respond to the </a:t>
            </a:r>
            <a:r>
              <a:rPr lang="en-US" sz="1100" dirty="0" err="1" smtClean="0">
                <a:latin typeface="Anime Ace 2.0 BB" pitchFamily="50" charset="0"/>
              </a:rPr>
              <a:t>foodcam</a:t>
            </a:r>
            <a:r>
              <a:rPr lang="en-US" sz="1100" dirty="0" smtClean="0">
                <a:latin typeface="Anime Ace 2.0 BB" pitchFamily="50" charset="0"/>
              </a:rPr>
              <a:t> feed</a:t>
            </a:r>
            <a:endParaRPr lang="en-US" sz="1100" dirty="0">
              <a:latin typeface="Anime Ace 2.0 BB" pitchFamily="50" charset="0"/>
            </a:endParaRPr>
          </a:p>
        </p:txBody>
      </p:sp>
      <p:sp>
        <p:nvSpPr>
          <p:cNvPr id="2" name="TextBox 1"/>
          <p:cNvSpPr txBox="1"/>
          <p:nvPr/>
        </p:nvSpPr>
        <p:spPr>
          <a:xfrm>
            <a:off x="342900" y="4229100"/>
            <a:ext cx="2400300" cy="646331"/>
          </a:xfrm>
          <a:prstGeom prst="rect">
            <a:avLst/>
          </a:prstGeom>
          <a:noFill/>
        </p:spPr>
        <p:txBody>
          <a:bodyPr wrap="square" rtlCol="0">
            <a:spAutoFit/>
          </a:bodyPr>
          <a:lstStyle/>
          <a:p>
            <a:r>
              <a:rPr lang="en-US" dirty="0" smtClean="0"/>
              <a:t>Picture of hand pushing </a:t>
            </a:r>
            <a:r>
              <a:rPr lang="en-US" dirty="0" err="1" smtClean="0"/>
              <a:t>foodcam</a:t>
            </a:r>
            <a:r>
              <a:rPr lang="en-US" dirty="0" smtClean="0"/>
              <a:t> button</a:t>
            </a:r>
            <a:endParaRPr lang="en-US" dirty="0"/>
          </a:p>
        </p:txBody>
      </p:sp>
      <p:sp>
        <p:nvSpPr>
          <p:cNvPr id="3" name="TextBox 2"/>
          <p:cNvSpPr txBox="1"/>
          <p:nvPr/>
        </p:nvSpPr>
        <p:spPr>
          <a:xfrm>
            <a:off x="2628900" y="5715000"/>
            <a:ext cx="4229100" cy="369332"/>
          </a:xfrm>
          <a:prstGeom prst="rect">
            <a:avLst/>
          </a:prstGeom>
          <a:noFill/>
        </p:spPr>
        <p:txBody>
          <a:bodyPr wrap="square" rtlCol="0">
            <a:spAutoFit/>
          </a:bodyPr>
          <a:lstStyle/>
          <a:p>
            <a:r>
              <a:rPr lang="en-US" dirty="0" smtClean="0"/>
              <a:t>Sketch of </a:t>
            </a:r>
            <a:r>
              <a:rPr lang="en-US" dirty="0" err="1" smtClean="0"/>
              <a:t>airwick</a:t>
            </a:r>
            <a:r>
              <a:rPr lang="en-US" dirty="0" smtClean="0"/>
              <a:t> blowing</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PhDThesis\images\IMG_003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98" t="18999" r="2848" b="17473"/>
          <a:stretch/>
        </p:blipFill>
        <p:spPr bwMode="auto">
          <a:xfrm>
            <a:off x="3583668" y="112013"/>
            <a:ext cx="5384980" cy="27513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299" y="114300"/>
            <a:ext cx="3314701" cy="274901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621551" y="2200364"/>
            <a:ext cx="3317857"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Following principles of perfumery we created a smell mixing device. </a:t>
            </a:r>
            <a:endParaRPr lang="en-US" sz="1100" dirty="0">
              <a:latin typeface="Anime Ace 2.0 BB" pitchFamily="50" charset="0"/>
            </a:endParaRPr>
          </a:p>
        </p:txBody>
      </p:sp>
      <p:sp>
        <p:nvSpPr>
          <p:cNvPr id="19" name="TextBox 18"/>
          <p:cNvSpPr txBox="1"/>
          <p:nvPr/>
        </p:nvSpPr>
        <p:spPr>
          <a:xfrm>
            <a:off x="190334" y="692319"/>
            <a:ext cx="3124366"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ii:</a:t>
            </a:r>
          </a:p>
          <a:p>
            <a:pPr algn="ctr"/>
            <a:r>
              <a:rPr lang="en-US" sz="2000" dirty="0" smtClean="0">
                <a:latin typeface="Anime Ace 2.0 BB" pitchFamily="50" charset="0"/>
              </a:rPr>
              <a:t>Smell mixer</a:t>
            </a:r>
            <a:endParaRPr lang="en-US" sz="2000" dirty="0">
              <a:latin typeface="Anime Ace 2.0 BB" pitchFamily="50" charset="0"/>
            </a:endParaRPr>
          </a:p>
        </p:txBody>
      </p:sp>
      <p:pic>
        <p:nvPicPr>
          <p:cNvPr id="2050" name="Picture 2" descr="C:\Users\TitoAlfaro\Documents\PhDThesis\UserStudies\Media\Screenshot_2014-10-20-16-11-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 y="3002783"/>
            <a:ext cx="5943601" cy="37147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Oval Callout 5"/>
          <p:cNvSpPr/>
          <p:nvPr/>
        </p:nvSpPr>
        <p:spPr>
          <a:xfrm flipH="1">
            <a:off x="1257300" y="3543300"/>
            <a:ext cx="1485900" cy="500386"/>
          </a:xfrm>
          <a:prstGeom prst="wedgeEllipseCallout">
            <a:avLst>
              <a:gd name="adj1" fmla="val 77477"/>
              <a:gd name="adj2" fmla="val 876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Base bottle</a:t>
            </a:r>
            <a:endParaRPr lang="en-US" sz="1100" dirty="0">
              <a:solidFill>
                <a:schemeClr val="tx1"/>
              </a:solidFill>
              <a:latin typeface="Anime Ace 2.0 BB" pitchFamily="50" charset="0"/>
            </a:endParaRPr>
          </a:p>
        </p:txBody>
      </p:sp>
      <p:sp>
        <p:nvSpPr>
          <p:cNvPr id="7" name="Oval Callout 6"/>
          <p:cNvSpPr/>
          <p:nvPr/>
        </p:nvSpPr>
        <p:spPr>
          <a:xfrm flipH="1">
            <a:off x="4195623" y="3178807"/>
            <a:ext cx="1485900" cy="500386"/>
          </a:xfrm>
          <a:prstGeom prst="wedgeEllipseCallout">
            <a:avLst>
              <a:gd name="adj1" fmla="val 90830"/>
              <a:gd name="adj2" fmla="val 15139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top bottle</a:t>
            </a:r>
            <a:endParaRPr lang="en-US" sz="1100" dirty="0">
              <a:solidFill>
                <a:schemeClr val="tx1"/>
              </a:solidFill>
              <a:latin typeface="Anime Ace 2.0 BB" pitchFamily="50" charset="0"/>
            </a:endParaRPr>
          </a:p>
        </p:txBody>
      </p:sp>
      <p:sp>
        <p:nvSpPr>
          <p:cNvPr id="8" name="Oval Callout 7"/>
          <p:cNvSpPr/>
          <p:nvPr/>
        </p:nvSpPr>
        <p:spPr>
          <a:xfrm flipH="1">
            <a:off x="1028699" y="5074148"/>
            <a:ext cx="1485900" cy="500386"/>
          </a:xfrm>
          <a:prstGeom prst="wedgeEllipseCallout">
            <a:avLst>
              <a:gd name="adj1" fmla="val -42697"/>
              <a:gd name="adj2" fmla="val -985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Choose mix ratio</a:t>
            </a:r>
            <a:endParaRPr lang="en-US" sz="1100" dirty="0">
              <a:solidFill>
                <a:schemeClr val="tx1"/>
              </a:solidFill>
              <a:latin typeface="Anime Ace 2.0 BB" pitchFamily="50" charset="0"/>
            </a:endParaRPr>
          </a:p>
        </p:txBody>
      </p:sp>
      <p:sp>
        <p:nvSpPr>
          <p:cNvPr id="9" name="TextBox 8"/>
          <p:cNvSpPr txBox="1"/>
          <p:nvPr/>
        </p:nvSpPr>
        <p:spPr>
          <a:xfrm>
            <a:off x="6276157" y="3408772"/>
            <a:ext cx="2746357"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system will activate the essential oils intermittently during 20 seconds.</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TitoAlfaro\Documents\PhDThesis\images\IMG_00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22" t="6036" r="21258" b="22427"/>
          <a:stretch/>
        </p:blipFill>
        <p:spPr bwMode="auto">
          <a:xfrm>
            <a:off x="3034343" y="114300"/>
            <a:ext cx="32521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86100" y="23507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wears a head band with a temperature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sp>
        <p:nvSpPr>
          <p:cNvPr id="7" name="TextBox 6"/>
          <p:cNvSpPr txBox="1"/>
          <p:nvPr/>
        </p:nvSpPr>
        <p:spPr>
          <a:xfrm>
            <a:off x="6286500" y="3648789"/>
            <a:ext cx="25146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sensor would not pick up from afar, it was set up very close to the face</a:t>
            </a:r>
            <a:endParaRPr lang="en-US" sz="1100" dirty="0">
              <a:latin typeface="Anime Ace 2.0 BB" pitchFamily="50" charset="0"/>
            </a:endParaRPr>
          </a:p>
        </p:txBody>
      </p:sp>
      <p:sp>
        <p:nvSpPr>
          <p:cNvPr id="8" name="TextBox 7"/>
          <p:cNvSpPr txBox="1"/>
          <p:nvPr/>
        </p:nvSpPr>
        <p:spPr>
          <a:xfrm>
            <a:off x="6286500" y="5926347"/>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collected data showed no significant changes</a:t>
            </a:r>
            <a:endParaRPr lang="en-US" sz="1100" dirty="0">
              <a:latin typeface="Anime Ace 2.0 BB" pitchFamily="50" charset="0"/>
            </a:endParaRPr>
          </a:p>
        </p:txBody>
      </p:sp>
      <p:sp>
        <p:nvSpPr>
          <p:cNvPr id="9" name="TextBox 8"/>
          <p:cNvSpPr txBox="1"/>
          <p:nvPr/>
        </p:nvSpPr>
        <p:spPr>
          <a:xfrm>
            <a:off x="6476281" y="114300"/>
            <a:ext cx="213503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game of liar’s dice</a:t>
            </a:r>
            <a:endParaRPr lang="en-US" sz="1100" dirty="0">
              <a:latin typeface="Anime Ace 2.0 BB" pitchFamily="50" charset="0"/>
            </a:endParaRPr>
          </a:p>
        </p:txBody>
      </p:sp>
      <p:sp>
        <p:nvSpPr>
          <p:cNvPr id="2" name="TextBox 1"/>
          <p:cNvSpPr txBox="1"/>
          <p:nvPr/>
        </p:nvSpPr>
        <p:spPr>
          <a:xfrm>
            <a:off x="6629400" y="1143000"/>
            <a:ext cx="2057400" cy="646331"/>
          </a:xfrm>
          <a:prstGeom prst="rect">
            <a:avLst/>
          </a:prstGeom>
          <a:noFill/>
        </p:spPr>
        <p:txBody>
          <a:bodyPr wrap="square" rtlCol="0">
            <a:spAutoFit/>
          </a:bodyPr>
          <a:lstStyle/>
          <a:p>
            <a:r>
              <a:rPr lang="en-US" dirty="0" smtClean="0"/>
              <a:t>Picture of people playing game</a:t>
            </a:r>
            <a:endParaRPr lang="en-US" dirty="0"/>
          </a:p>
        </p:txBody>
      </p:sp>
      <p:sp>
        <p:nvSpPr>
          <p:cNvPr id="3" name="TextBox 2"/>
          <p:cNvSpPr txBox="1"/>
          <p:nvPr/>
        </p:nvSpPr>
        <p:spPr>
          <a:xfrm>
            <a:off x="685800" y="4114800"/>
            <a:ext cx="2743200" cy="646331"/>
          </a:xfrm>
          <a:prstGeom prst="rect">
            <a:avLst/>
          </a:prstGeom>
          <a:noFill/>
        </p:spPr>
        <p:txBody>
          <a:bodyPr wrap="square" rtlCol="0">
            <a:spAutoFit/>
          </a:bodyPr>
          <a:lstStyle/>
          <a:p>
            <a:r>
              <a:rPr lang="en-US" dirty="0" smtClean="0"/>
              <a:t>Picture of baseball cap with close sensor</a:t>
            </a:r>
            <a:endParaRPr lang="en-US" dirty="0"/>
          </a:p>
        </p:txBody>
      </p:sp>
      <p:sp>
        <p:nvSpPr>
          <p:cNvPr id="6" name="TextBox 5"/>
          <p:cNvSpPr txBox="1"/>
          <p:nvPr/>
        </p:nvSpPr>
        <p:spPr>
          <a:xfrm>
            <a:off x="5029200" y="4761131"/>
            <a:ext cx="3429000" cy="369332"/>
          </a:xfrm>
          <a:prstGeom prst="rect">
            <a:avLst/>
          </a:prstGeom>
          <a:noFill/>
        </p:spPr>
        <p:txBody>
          <a:bodyPr wrap="square" rtlCol="0">
            <a:spAutoFit/>
          </a:bodyPr>
          <a:lstStyle/>
          <a:p>
            <a:r>
              <a:rPr lang="en-US" dirty="0" smtClean="0"/>
              <a:t>Data showing no difference</a:t>
            </a: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toAlfaro\Documents\PhDThesis\images\PeltierInBa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799" y="114300"/>
            <a:ext cx="401406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a:t>
            </a:r>
            <a:r>
              <a:rPr lang="en-US" sz="1100" dirty="0" err="1" smtClean="0">
                <a:latin typeface="Anime Ace 2.0 BB" pitchFamily="50" charset="0"/>
              </a:rPr>
              <a:t>peltier</a:t>
            </a:r>
            <a:r>
              <a:rPr lang="en-US" sz="1100" dirty="0" smtClean="0">
                <a:latin typeface="Anime Ace 2.0 BB" pitchFamily="50" charset="0"/>
              </a:rPr>
              <a:t> device on the neck gave feedback… </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as feedback</a:t>
            </a:r>
            <a:endParaRPr lang="en-US" sz="2000" dirty="0">
              <a:latin typeface="Anime Ace 2.0 BB" pitchFamily="50" charset="0"/>
            </a:endParaRPr>
          </a:p>
        </p:txBody>
      </p:sp>
      <p:sp>
        <p:nvSpPr>
          <p:cNvPr id="3" name="Oval Callout 2"/>
          <p:cNvSpPr/>
          <p:nvPr/>
        </p:nvSpPr>
        <p:spPr>
          <a:xfrm flipH="1">
            <a:off x="5862727" y="2743200"/>
            <a:ext cx="1485900" cy="376123"/>
          </a:xfrm>
          <a:prstGeom prst="wedgeEllipseCallout">
            <a:avLst>
              <a:gd name="adj1" fmla="val 113472"/>
              <a:gd name="adj2" fmla="val -1862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Anime Ace 2.0 BB" pitchFamily="50" charset="0"/>
              </a:rPr>
              <a:t>Peltier</a:t>
            </a:r>
            <a:endParaRPr lang="en-US" sz="1100" dirty="0">
              <a:solidFill>
                <a:schemeClr val="tx1"/>
              </a:solidFill>
              <a:latin typeface="Anime Ace 2.0 BB" pitchFamily="50" charset="0"/>
            </a:endParaRPr>
          </a:p>
        </p:txBody>
      </p:sp>
      <p:sp>
        <p:nvSpPr>
          <p:cNvPr id="8" name="TextBox 7"/>
          <p:cNvSpPr txBox="1"/>
          <p:nvPr/>
        </p:nvSpPr>
        <p:spPr>
          <a:xfrm>
            <a:off x="5011790" y="1114336"/>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the location of the subject in the lab</a:t>
            </a:r>
            <a:endParaRPr lang="en-US" sz="1100" dirty="0">
              <a:latin typeface="Anime Ace 2.0 BB" pitchFamily="50" charset="0"/>
            </a:endParaRPr>
          </a:p>
        </p:txBody>
      </p:sp>
      <p:sp>
        <p:nvSpPr>
          <p:cNvPr id="2" name="TextBox 1"/>
          <p:cNvSpPr txBox="1"/>
          <p:nvPr/>
        </p:nvSpPr>
        <p:spPr>
          <a:xfrm>
            <a:off x="457200" y="3657600"/>
            <a:ext cx="3543300" cy="646331"/>
          </a:xfrm>
          <a:prstGeom prst="rect">
            <a:avLst/>
          </a:prstGeom>
          <a:noFill/>
        </p:spPr>
        <p:txBody>
          <a:bodyPr wrap="square" rtlCol="0">
            <a:spAutoFit/>
          </a:bodyPr>
          <a:lstStyle/>
          <a:p>
            <a:r>
              <a:rPr lang="en-US" dirty="0" smtClean="0"/>
              <a:t>Picture of person wearing neck device</a:t>
            </a:r>
            <a:endParaRPr lang="en-US" dirty="0"/>
          </a:p>
        </p:txBody>
      </p:sp>
      <p:sp>
        <p:nvSpPr>
          <p:cNvPr id="6" name="TextBox 5"/>
          <p:cNvSpPr txBox="1"/>
          <p:nvPr/>
        </p:nvSpPr>
        <p:spPr>
          <a:xfrm>
            <a:off x="3429000" y="4686300"/>
            <a:ext cx="3556860" cy="646331"/>
          </a:xfrm>
          <a:prstGeom prst="rect">
            <a:avLst/>
          </a:prstGeom>
          <a:noFill/>
        </p:spPr>
        <p:txBody>
          <a:bodyPr wrap="square" rtlCol="0">
            <a:spAutoFit/>
          </a:bodyPr>
          <a:lstStyle/>
          <a:p>
            <a:r>
              <a:rPr lang="en-US" dirty="0" smtClean="0"/>
              <a:t>Picture of person walking past a screen</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34274" y="800100"/>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Discreet and Continuous Data</a:t>
            </a:r>
          </a:p>
          <a:p>
            <a:r>
              <a:rPr lang="en-US" sz="1100" b="1" dirty="0">
                <a:latin typeface="Anime Ace 2.0 BB" pitchFamily="50" charset="0"/>
              </a:rPr>
              <a:t>1. </a:t>
            </a:r>
            <a:r>
              <a:rPr lang="en-US" sz="1100" dirty="0">
                <a:latin typeface="Anime Ace 2.0 BB" pitchFamily="50" charset="0"/>
              </a:rPr>
              <a:t>Will a discreet signal that just turns on and off to get the user’s attention be more effective than a continuous signal that requires the user’s interpretation of changing data?</a:t>
            </a: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1672836"/>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Substitution</a:t>
            </a:r>
          </a:p>
          <a:p>
            <a:r>
              <a:rPr lang="en-US" sz="1100" b="1" dirty="0">
                <a:latin typeface="Anime Ace 2.0 BB" pitchFamily="50" charset="0"/>
              </a:rPr>
              <a:t>2. </a:t>
            </a:r>
            <a:r>
              <a:rPr lang="en-US" sz="1100" dirty="0">
                <a:latin typeface="Anime Ace 2.0 BB" pitchFamily="50" charset="0"/>
              </a:rPr>
              <a:t>In a situation where vision is used to make a quick decision, will Digital Synesthesia prove to be a valid alternative to accomplishing the same task or part of that task?</a:t>
            </a:r>
          </a:p>
        </p:txBody>
      </p:sp>
      <p:sp>
        <p:nvSpPr>
          <p:cNvPr id="7" name="TextBox 6"/>
          <p:cNvSpPr txBox="1"/>
          <p:nvPr/>
        </p:nvSpPr>
        <p:spPr>
          <a:xfrm>
            <a:off x="342900" y="2376295"/>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Augmentation</a:t>
            </a:r>
          </a:p>
          <a:p>
            <a:r>
              <a:rPr lang="en-US" sz="1100" b="1" dirty="0">
                <a:latin typeface="Anime Ace 2.0 BB" pitchFamily="50" charset="0"/>
              </a:rPr>
              <a:t>3</a:t>
            </a:r>
            <a:r>
              <a:rPr lang="en-US" sz="1100" dirty="0">
                <a:latin typeface="Anime Ace 2.0 BB" pitchFamily="50" charset="0"/>
              </a:rPr>
              <a:t>. Will users be able to understand the ability to fine tune the sensitivity of an artificial sense?</a:t>
            </a:r>
          </a:p>
        </p:txBody>
      </p:sp>
      <p:sp>
        <p:nvSpPr>
          <p:cNvPr id="8" name="TextBox 7"/>
          <p:cNvSpPr txBox="1"/>
          <p:nvPr/>
        </p:nvSpPr>
        <p:spPr>
          <a:xfrm>
            <a:off x="342900" y="3079754"/>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New Senses</a:t>
            </a:r>
          </a:p>
          <a:p>
            <a:r>
              <a:rPr lang="en-US" sz="1100" b="1" dirty="0">
                <a:latin typeface="Anime Ace 2.0 BB" pitchFamily="50" charset="0"/>
              </a:rPr>
              <a:t>4. </a:t>
            </a:r>
            <a:r>
              <a:rPr lang="en-US" sz="1100" dirty="0">
                <a:latin typeface="Anime Ace 2.0 BB" pitchFamily="50" charset="0"/>
              </a:rPr>
              <a:t>Is the user able to understand and correctly interpret a new artificial sense that the body previously did not have?</a:t>
            </a:r>
          </a:p>
        </p:txBody>
      </p:sp>
      <p:sp>
        <p:nvSpPr>
          <p:cNvPr id="10" name="TextBox 9"/>
          <p:cNvSpPr txBox="1"/>
          <p:nvPr/>
        </p:nvSpPr>
        <p:spPr>
          <a:xfrm>
            <a:off x="342900" y="3783213"/>
            <a:ext cx="8572500" cy="938719"/>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The User and the New Stimuli</a:t>
            </a:r>
          </a:p>
          <a:p>
            <a:r>
              <a:rPr lang="en-US" sz="1100" b="1" dirty="0">
                <a:latin typeface="Anime Ace 2.0 BB" pitchFamily="50" charset="0"/>
              </a:rPr>
              <a:t>5. </a:t>
            </a:r>
            <a:r>
              <a:rPr lang="en-US" sz="1100" dirty="0">
                <a:latin typeface="Anime Ace 2.0 BB" pitchFamily="50" charset="0"/>
              </a:rPr>
              <a:t>How accurate is the interpretation of data when experienced through new artificial senses?</a:t>
            </a:r>
          </a:p>
          <a:p>
            <a:r>
              <a:rPr lang="en-US" sz="1100" b="1" dirty="0">
                <a:latin typeface="Anime Ace 2.0 BB" pitchFamily="50" charset="0"/>
              </a:rPr>
              <a:t>6. </a:t>
            </a:r>
            <a:r>
              <a:rPr lang="en-US" sz="1100" dirty="0">
                <a:latin typeface="Anime Ace 2.0 BB" pitchFamily="50" charset="0"/>
              </a:rPr>
              <a:t>Will there be feelings of “phantom sense” where the user will feel the effects of a stimulation that is not present anymore?</a:t>
            </a:r>
          </a:p>
        </p:txBody>
      </p:sp>
      <p:sp>
        <p:nvSpPr>
          <p:cNvPr id="11" name="TextBox 10"/>
          <p:cNvSpPr txBox="1"/>
          <p:nvPr/>
        </p:nvSpPr>
        <p:spPr>
          <a:xfrm>
            <a:off x="342900" y="4825227"/>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Escaping the visual user interface</a:t>
            </a:r>
          </a:p>
          <a:p>
            <a:r>
              <a:rPr lang="en-US" sz="1100" b="1" dirty="0" smtClean="0">
                <a:latin typeface="Anime Ace 2.0 BB" pitchFamily="50" charset="0"/>
              </a:rPr>
              <a:t>7</a:t>
            </a:r>
            <a:r>
              <a:rPr lang="en-US" sz="1100" b="1" dirty="0">
                <a:latin typeface="Anime Ace 2.0 BB" pitchFamily="50" charset="0"/>
              </a:rPr>
              <a:t>. </a:t>
            </a:r>
            <a:r>
              <a:rPr lang="en-US" sz="1100" dirty="0">
                <a:latin typeface="Anime Ace 2.0 BB" pitchFamily="50" charset="0"/>
              </a:rPr>
              <a:t>Can this research start to uncover the particular ways in which information should be understood and interpreted when transmitted to the skin (or other senses)? Perhaps the idea of “value” is mostly a visual construct.</a:t>
            </a:r>
          </a:p>
        </p:txBody>
      </p:sp>
      <p:sp>
        <p:nvSpPr>
          <p:cNvPr id="12" name="TextBox 11"/>
          <p:cNvSpPr txBox="1"/>
          <p:nvPr/>
        </p:nvSpPr>
        <p:spPr>
          <a:xfrm>
            <a:off x="342900" y="5697964"/>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Design Thinking</a:t>
            </a:r>
          </a:p>
          <a:p>
            <a:r>
              <a:rPr lang="en-US" sz="1100" b="1" dirty="0">
                <a:latin typeface="Anime Ace 2.0 BB" pitchFamily="50" charset="0"/>
              </a:rPr>
              <a:t>8. </a:t>
            </a:r>
            <a:r>
              <a:rPr lang="en-US" sz="1100" dirty="0">
                <a:latin typeface="Anime Ace 2.0 BB" pitchFamily="50" charset="0"/>
              </a:rPr>
              <a:t>Can a pattern be observed such that we can use the findings of this thesis to create a guideline for future Digital Synesthesia interface designers? Could this research pave the way for a new “Mixed-Sensory Interface” field in the user interface world?</a:t>
            </a: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42204"/>
            <a:ext cx="8572500" cy="303288"/>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Proven that a user can accurately use an artificial sense with a short time to learn it</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contributions</a:t>
            </a:r>
            <a:endParaRPr lang="en-US" sz="2000" dirty="0">
              <a:latin typeface="Anime Ace 2.0 BB" pitchFamily="50" charset="0"/>
            </a:endParaRPr>
          </a:p>
        </p:txBody>
      </p:sp>
      <p:sp>
        <p:nvSpPr>
          <p:cNvPr id="9" name="TextBox 8"/>
          <p:cNvSpPr txBox="1"/>
          <p:nvPr/>
        </p:nvSpPr>
        <p:spPr>
          <a:xfrm>
            <a:off x="285750" y="201824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the ability of the brain to overcome issues with the quality of the signal or the hardware.</a:t>
            </a:r>
            <a:endParaRPr lang="en-US" sz="1100" dirty="0">
              <a:latin typeface="Anime Ace 2.0 BB" pitchFamily="50" charset="0"/>
            </a:endParaRPr>
          </a:p>
        </p:txBody>
      </p:sp>
      <p:sp>
        <p:nvSpPr>
          <p:cNvPr id="7" name="TextBox 6"/>
          <p:cNvSpPr txBox="1"/>
          <p:nvPr/>
        </p:nvSpPr>
        <p:spPr>
          <a:xfrm>
            <a:off x="285750" y="3091166"/>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Recognized two important categories for the study of artificial sensory experiences, passive and active sensing</a:t>
            </a:r>
            <a:endParaRPr lang="en-US" sz="1100" dirty="0">
              <a:latin typeface="Anime Ace 2.0 BB" pitchFamily="50" charset="0"/>
            </a:endParaRPr>
          </a:p>
        </p:txBody>
      </p:sp>
      <p:sp>
        <p:nvSpPr>
          <p:cNvPr id="8" name="TextBox 7"/>
          <p:cNvSpPr txBox="1"/>
          <p:nvPr/>
        </p:nvSpPr>
        <p:spPr>
          <a:xfrm>
            <a:off x="285750" y="4121125"/>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Established a set of recommendations for the implementation of artificial sensory interfaces</a:t>
            </a:r>
            <a:endParaRPr lang="en-US" sz="1100" dirty="0">
              <a:latin typeface="Anime Ace 2.0 BB" pitchFamily="50" charset="0"/>
            </a:endParaRPr>
          </a:p>
        </p:txBody>
      </p:sp>
      <p:sp>
        <p:nvSpPr>
          <p:cNvPr id="10" name="TextBox 9"/>
          <p:cNvSpPr txBox="1"/>
          <p:nvPr/>
        </p:nvSpPr>
        <p:spPr>
          <a:xfrm>
            <a:off x="285750" y="5194044"/>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that digital synesthesia will be a feasible interaction paradigm for a general user group</a:t>
            </a:r>
            <a:endParaRPr lang="en-US" sz="1100" dirty="0">
              <a:latin typeface="Anime Ace 2.0 BB" pitchFamily="50" charset="0"/>
            </a:endParaRP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1111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a user will be able to pick a natural phenomenon and choose to feel it in a specific part of the body depending on what activity they want to engage. The artificial sensory experience will be turned on and off at will</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342900" y="22860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sp>
        <p:nvSpPr>
          <p:cNvPr id="7" name="TextBox 6"/>
          <p:cNvSpPr txBox="1"/>
          <p:nvPr/>
        </p:nvSpPr>
        <p:spPr>
          <a:xfrm>
            <a:off x="342900" y="337185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Users\TitoAlfaro\Documents\PhDThesis\images\ralph-lauren-aerotype-jac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0"/>
            <a:ext cx="6096000" cy="5765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1714500" y="862642"/>
            <a:ext cx="69723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pic>
        <p:nvPicPr>
          <p:cNvPr id="4099"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6202393" y="1943100"/>
            <a:ext cx="2484407" cy="4424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C:\Users\TitoAlfaro\Documents\PhDThesis\images\Screenshot_2014-10-23-17-0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286001"/>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itoAlfaro\Documents\PhDThesis\images\MaleFrontSketch.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6972300" y="2731325"/>
            <a:ext cx="1404257" cy="30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71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7" name="TextBox 6"/>
          <p:cNvSpPr txBox="1"/>
          <p:nvPr/>
        </p:nvSpPr>
        <p:spPr>
          <a:xfrm>
            <a:off x="342900" y="13716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
        <p:nvSpPr>
          <p:cNvPr id="2" name="TextBox 1"/>
          <p:cNvSpPr txBox="1"/>
          <p:nvPr/>
        </p:nvSpPr>
        <p:spPr>
          <a:xfrm>
            <a:off x="1028700" y="2628900"/>
            <a:ext cx="3314700" cy="646331"/>
          </a:xfrm>
          <a:prstGeom prst="rect">
            <a:avLst/>
          </a:prstGeom>
          <a:noFill/>
        </p:spPr>
        <p:txBody>
          <a:bodyPr wrap="square" rtlCol="0">
            <a:spAutoFit/>
          </a:bodyPr>
          <a:lstStyle/>
          <a:p>
            <a:r>
              <a:rPr lang="en-US" dirty="0" smtClean="0"/>
              <a:t>Picture of person practicing in the real world</a:t>
            </a:r>
            <a:endParaRPr lang="en-US" dirty="0"/>
          </a:p>
        </p:txBody>
      </p:sp>
      <p:sp>
        <p:nvSpPr>
          <p:cNvPr id="3" name="TextBox 2"/>
          <p:cNvSpPr txBox="1"/>
          <p:nvPr/>
        </p:nvSpPr>
        <p:spPr>
          <a:xfrm>
            <a:off x="4457700" y="3771900"/>
            <a:ext cx="3657600" cy="369332"/>
          </a:xfrm>
          <a:prstGeom prst="rect">
            <a:avLst/>
          </a:prstGeom>
          <a:noFill/>
        </p:spPr>
        <p:txBody>
          <a:bodyPr wrap="square" rtlCol="0">
            <a:spAutoFit/>
          </a:bodyPr>
          <a:lstStyle/>
          <a:p>
            <a:r>
              <a:rPr lang="en-US" dirty="0" smtClean="0"/>
              <a:t>Picture of virtual hand</a:t>
            </a:r>
            <a:endParaRPr lang="en-US" dirty="0"/>
          </a:p>
        </p:txBody>
      </p:sp>
    </p:spTree>
    <p:extLst>
      <p:ext uri="{BB962C8B-B14F-4D97-AF65-F5344CB8AC3E}">
        <p14:creationId xmlns:p14="http://schemas.microsoft.com/office/powerpoint/2010/main" val="1039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65962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13093</TotalTime>
  <Words>2505</Words>
  <Application>Microsoft Office PowerPoint</Application>
  <PresentationFormat>On-screen Show (4:3)</PresentationFormat>
  <Paragraphs>439</Paragraphs>
  <Slides>60</Slides>
  <Notes>37</Notes>
  <HiddenSlides>2</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191</cp:revision>
  <dcterms:created xsi:type="dcterms:W3CDTF">2014-03-17T17:40:58Z</dcterms:created>
  <dcterms:modified xsi:type="dcterms:W3CDTF">2014-10-26T20:55:16Z</dcterms:modified>
</cp:coreProperties>
</file>